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62" r:id="rId3"/>
    <p:sldId id="263" r:id="rId4"/>
    <p:sldId id="256" r:id="rId5"/>
    <p:sldId id="257" r:id="rId6"/>
    <p:sldId id="261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60" r:id="rId15"/>
    <p:sldId id="274" r:id="rId16"/>
    <p:sldId id="264" r:id="rId17"/>
    <p:sldId id="25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9"/>
    <a:srgbClr val="BC323E"/>
    <a:srgbClr val="418EB9"/>
    <a:srgbClr val="006AAB"/>
    <a:srgbClr val="FEF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5279C-E3F6-1644-9177-F873B2FCD6A9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C4A2B-0509-E348-BC37-5C5A1CC425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3164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C4A2B-0509-E348-BC37-5C5A1CC425D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89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D6B71-289F-D24D-8657-D826E6C8A9D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6560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3F1FE-EEC3-0C41-843F-AD0AF2186D4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362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3F1FE-EEC3-0C41-843F-AD0AF2186D4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47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1F9B0-C4E4-084A-8D7E-90AE0AA97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1B5C65-0343-0E4C-A822-66F877228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40DDC-F364-8147-BD29-B90CE00E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C0ACA-DD75-BC48-A68B-33E10EF67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7CA98-B0BE-574A-B165-F3D4A7F8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702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0E378-5B49-4D46-9498-7CDF3DDA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756B3C-1E7D-9644-9992-55CDAD9C6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7F657-9D8F-6B44-856D-3DD2E029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89902D-9D34-3148-AF76-77426DAF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FB86-DE44-F64C-A445-01F863A6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528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A3EC7D-A33F-3B40-A7F2-DCF43709E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DD5BFD-D6C4-DD42-9B84-8441B13A7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E0E2D-563F-B441-AC90-75DDC216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4C2D8-626E-9349-B9F2-734D4FCE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C086F-3B0D-CA46-A8CB-3D57F30E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054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AB38F-A418-984A-B311-DDEB6D8D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58FA3-4A15-0A4B-899F-2710584F4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E825FA-89A8-A84B-9A76-08C96ED1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67C8BE-BFAF-6640-9604-62B2772C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7B3428-FF18-744A-96D5-FB353AA9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6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68DE-494D-5240-B3B5-666606D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9F45BC-8C08-8849-A0E9-BABF221CF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8C6D6-C511-0544-B3C6-AA503BCF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AA0C3-710B-7A47-9D3D-F8FF5ABD1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956BD-1B7C-5142-B1D2-DFD37C67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995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41DB2-E097-CF4A-A34E-4922951B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00476-FAF2-7E4A-9259-B246033B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3C1B4-EEF2-0946-9E49-97A26464C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E7C5F2-9742-0442-AB90-E30C3411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8CDEA0-8393-AD4A-A895-3544FCF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52E337-EDF9-1A43-908F-DC5E8D43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04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F813A-DE2C-9648-BFF9-C5CD1B33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A6692C-8173-5A40-8A16-B6D8789E6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A3FC3C-1CCD-3043-8D4A-4C398EFC7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9CB17A-5C9F-3045-A8DD-469E3DFEC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19F396-AA1F-6748-886A-0131F120C9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83A264-13AD-9349-A8A5-C7046DCD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BF7763-52BF-D048-B41B-9C56C55C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56E279-D356-0D4F-B6AC-DD16BB44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17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70108-73AE-BE4C-9E36-08095BDD1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F53162-9327-1F48-A3DC-399FF429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ED7784-A852-A742-BAB4-74620C89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0989B-214E-BD4A-966F-6E17591A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341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8E3AF6-0CF8-094B-99AE-1994FD8A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B16FE6-465A-5A47-918D-66FE342E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0045F4-2506-FA47-9138-3ECCA70E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641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0D7AD-C372-D34D-AB68-82FFC228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97C47-19CA-5841-8F3C-189E8914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D4F588-F821-FA4F-8FB6-926630317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2117B-8AFE-3647-90AF-861522B7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EDD2B-C950-3140-8331-425A7D40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261FE3-FB3E-E046-BB0B-1915A4BB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437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4A5A2-713E-BA4C-8854-8D5173D5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EA78DC-C686-E249-B26F-B463E2C4D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33A33D-AB6A-7D48-A1AA-49C05B013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AA0B8-6AC6-8248-A813-7AAF46BE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526B45-18FC-3048-BB8A-C6B810E7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370A33-DB95-4044-B491-BF35801A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60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A1161E-DDCA-7545-8127-2AA6E0B5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21C5F8-2944-B044-A0CD-781336099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51D36-F29E-7441-932F-FE4A5AC2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561F4-0278-954E-9A45-2A31542C9020}" type="datetimeFigureOut">
              <a:rPr kumimoji="1" lang="ko-KR" altLang="en-US" smtClean="0"/>
              <a:t>2018. 3. 9.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FBB02-2D99-0E41-BA58-E68B562AF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1BDA2-5BDF-2E43-A417-EF000E714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5DD45-6BD9-D14A-8F94-97AE572592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07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2963DC5-0EC4-7E49-A177-1854C87D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텍스트상자 1">
            <a:extLst>
              <a:ext uri="{FF2B5EF4-FFF2-40B4-BE49-F238E27FC236}">
                <a16:creationId xmlns:a16="http://schemas.microsoft.com/office/drawing/2014/main" id="{A1FA6002-39D9-9342-8633-11B5083E38BC}"/>
              </a:ext>
            </a:extLst>
          </p:cNvPr>
          <p:cNvSpPr txBox="1"/>
          <p:nvPr/>
        </p:nvSpPr>
        <p:spPr>
          <a:xfrm>
            <a:off x="126121" y="231227"/>
            <a:ext cx="60749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Capstone Design 1</a:t>
            </a:r>
            <a:r>
              <a:rPr kumimoji="1"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</a:t>
            </a:r>
            <a:endParaRPr kumimoji="1"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kumimoji="1" lang="ko-KR" altLang="en-US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엄형근</a:t>
            </a:r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팀장</a:t>
            </a:r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),</a:t>
            </a:r>
            <a:r>
              <a:rPr kumimoji="1"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변구훈</a:t>
            </a:r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차민준</a:t>
            </a:r>
            <a:r>
              <a:rPr kumimoji="1"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구민준</a:t>
            </a:r>
            <a:endParaRPr kumimoji="1"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465D48-B7E8-B34D-86F5-A0CEEF9790B5}"/>
              </a:ext>
            </a:extLst>
          </p:cNvPr>
          <p:cNvSpPr/>
          <p:nvPr/>
        </p:nvSpPr>
        <p:spPr>
          <a:xfrm>
            <a:off x="2695704" y="4449293"/>
            <a:ext cx="7305085" cy="217222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9600" dirty="0" err="1">
                <a:ln w="0"/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캡톤</a:t>
            </a:r>
            <a:r>
              <a:rPr lang="ko-KR" altLang="en-US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ko-KR" altLang="en-US" sz="9600" dirty="0">
                <a:ln w="0"/>
                <a:solidFill>
                  <a:schemeClr val="bg1"/>
                </a:solidFill>
                <a:effectLst>
                  <a:glow rad="228600">
                    <a:srgbClr val="BC323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아메리카</a:t>
            </a:r>
            <a:endParaRPr lang="en-US" altLang="ko-KR" sz="9600" dirty="0">
              <a:ln w="0"/>
              <a:solidFill>
                <a:schemeClr val="bg1"/>
              </a:solidFill>
              <a:effectLst>
                <a:glow rad="228600">
                  <a:srgbClr val="BC323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  <a:p>
            <a:pPr algn="ctr"/>
            <a:r>
              <a:rPr lang="en-US" altLang="ko-KR" sz="3600" dirty="0">
                <a:ln w="0"/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With </a:t>
            </a:r>
            <a:r>
              <a:rPr lang="ko-KR" altLang="en-US" sz="3600" dirty="0">
                <a:ln w="0"/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임성수교수님</a:t>
            </a:r>
            <a:endParaRPr lang="en-US" altLang="ko-KR" sz="3600" dirty="0">
              <a:ln w="0"/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  <a:p>
            <a:pPr algn="ctr"/>
            <a:r>
              <a:rPr lang="en-US" altLang="ko-KR" sz="6600" dirty="0">
                <a:ln w="0"/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Open Journal</a:t>
            </a:r>
          </a:p>
        </p:txBody>
      </p:sp>
    </p:spTree>
    <p:extLst>
      <p:ext uri="{BB962C8B-B14F-4D97-AF65-F5344CB8AC3E}">
        <p14:creationId xmlns:p14="http://schemas.microsoft.com/office/powerpoint/2010/main" val="370598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0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28383" y="1434674"/>
            <a:ext cx="11163617" cy="3852174"/>
            <a:chOff x="1028383" y="1434674"/>
            <a:chExt cx="11163617" cy="38521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C8D708-94B6-F449-93A9-5D716463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8383" y="1434674"/>
              <a:ext cx="3086699" cy="385217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3055" y="1514947"/>
              <a:ext cx="6948945" cy="36916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9495" y="3008712"/>
              <a:ext cx="868504" cy="864644"/>
            </a:xfrm>
            <a:prstGeom prst="rect">
              <a:avLst/>
            </a:prstGeom>
          </p:spPr>
        </p:pic>
      </p:grpSp>
      <p:sp>
        <p:nvSpPr>
          <p:cNvPr id="7" name="텍스트 상자 6"/>
          <p:cNvSpPr txBox="1"/>
          <p:nvPr/>
        </p:nvSpPr>
        <p:spPr>
          <a:xfrm>
            <a:off x="6939259" y="5374772"/>
            <a:ext cx="355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스마트 컨트랙트</a:t>
            </a:r>
            <a:r>
              <a:rPr kumimoji="1"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계약서</a:t>
            </a:r>
            <a:r>
              <a:rPr kumimoji="1"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kumimoji="1"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2048431" y="5392357"/>
            <a:ext cx="1046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논문</a:t>
            </a:r>
            <a:endParaRPr kumimoji="1"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1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C8D708-94B6-F449-93A9-5D716463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433" y="1931950"/>
            <a:ext cx="2399134" cy="2994099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1480238" y="140676"/>
            <a:ext cx="8791168" cy="6418386"/>
            <a:chOff x="1480238" y="140676"/>
            <a:chExt cx="8791168" cy="6418386"/>
          </a:xfrm>
        </p:grpSpPr>
        <p:cxnSp>
          <p:nvCxnSpPr>
            <p:cNvPr id="8" name="직선 연결선[R] 7"/>
            <p:cNvCxnSpPr/>
            <p:nvPr/>
          </p:nvCxnSpPr>
          <p:spPr>
            <a:xfrm flipV="1">
              <a:off x="7260397" y="3297116"/>
              <a:ext cx="1116000" cy="756000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/>
            <p:cNvCxnSpPr/>
            <p:nvPr/>
          </p:nvCxnSpPr>
          <p:spPr>
            <a:xfrm flipV="1">
              <a:off x="6744809" y="1239716"/>
              <a:ext cx="533173" cy="694590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/>
            <p:cNvCxnSpPr/>
            <p:nvPr/>
          </p:nvCxnSpPr>
          <p:spPr>
            <a:xfrm>
              <a:off x="7028980" y="4908465"/>
              <a:ext cx="585159" cy="1158227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/>
            <p:cNvCxnSpPr/>
            <p:nvPr/>
          </p:nvCxnSpPr>
          <p:spPr>
            <a:xfrm>
              <a:off x="3579352" y="685800"/>
              <a:ext cx="851971" cy="2971800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/>
            <p:cNvCxnSpPr/>
            <p:nvPr/>
          </p:nvCxnSpPr>
          <p:spPr>
            <a:xfrm>
              <a:off x="2175018" y="2857500"/>
              <a:ext cx="293686" cy="1573823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>
              <a:off x="2690446" y="2655277"/>
              <a:ext cx="1314891" cy="1213338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/>
            <p:cNvCxnSpPr/>
            <p:nvPr/>
          </p:nvCxnSpPr>
          <p:spPr>
            <a:xfrm flipH="1" flipV="1">
              <a:off x="3898037" y="404446"/>
              <a:ext cx="4542578" cy="2372044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>
              <a:off x="5187462" y="4908464"/>
              <a:ext cx="2122873" cy="1364123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/>
            <p:cNvCxnSpPr/>
            <p:nvPr/>
          </p:nvCxnSpPr>
          <p:spPr>
            <a:xfrm flipH="1">
              <a:off x="2936633" y="4961219"/>
              <a:ext cx="1103874" cy="1597843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/>
            <p:cNvCxnSpPr/>
            <p:nvPr/>
          </p:nvCxnSpPr>
          <p:spPr>
            <a:xfrm flipH="1">
              <a:off x="9310171" y="1569426"/>
              <a:ext cx="961235" cy="1068266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/>
            <p:cNvCxnSpPr/>
            <p:nvPr/>
          </p:nvCxnSpPr>
          <p:spPr>
            <a:xfrm flipH="1" flipV="1">
              <a:off x="9217410" y="3583964"/>
              <a:ext cx="416027" cy="879230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/>
            <p:cNvCxnSpPr/>
            <p:nvPr/>
          </p:nvCxnSpPr>
          <p:spPr>
            <a:xfrm flipH="1" flipV="1">
              <a:off x="9543155" y="4324168"/>
              <a:ext cx="180141" cy="1266357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/>
            <p:cNvCxnSpPr/>
            <p:nvPr/>
          </p:nvCxnSpPr>
          <p:spPr>
            <a:xfrm flipH="1" flipV="1">
              <a:off x="1480238" y="140676"/>
              <a:ext cx="479620" cy="1600201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/>
            <p:cNvCxnSpPr/>
            <p:nvPr/>
          </p:nvCxnSpPr>
          <p:spPr>
            <a:xfrm flipH="1" flipV="1">
              <a:off x="2476558" y="4772840"/>
              <a:ext cx="141503" cy="1627960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/>
            <p:cNvCxnSpPr/>
            <p:nvPr/>
          </p:nvCxnSpPr>
          <p:spPr>
            <a:xfrm flipV="1">
              <a:off x="8136580" y="3675116"/>
              <a:ext cx="678147" cy="2233315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3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" y="-2690448"/>
            <a:ext cx="12192000" cy="12262339"/>
            <a:chOff x="1" y="-2690448"/>
            <a:chExt cx="12192000" cy="1226233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-2690448"/>
              <a:ext cx="12192000" cy="12262339"/>
            </a:xfrm>
            <a:prstGeom prst="rect">
              <a:avLst/>
            </a:prstGeom>
          </p:spPr>
        </p:pic>
        <p:sp>
          <p:nvSpPr>
            <p:cNvPr id="9" name="텍스트 상자 8"/>
            <p:cNvSpPr txBox="1"/>
            <p:nvPr/>
          </p:nvSpPr>
          <p:spPr>
            <a:xfrm>
              <a:off x="7631724" y="1072661"/>
              <a:ext cx="3827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800" b="1" dirty="0">
                  <a:solidFill>
                    <a:schemeClr val="bg1"/>
                  </a:solidFill>
                </a:rPr>
                <a:t>Mining(</a:t>
              </a:r>
              <a:r>
                <a:rPr kumimoji="1" lang="ko-KR" altLang="en-US" sz="4800" b="1" dirty="0">
                  <a:solidFill>
                    <a:schemeClr val="bg1"/>
                  </a:solidFill>
                </a:rPr>
                <a:t>채굴</a:t>
              </a:r>
              <a:r>
                <a:rPr kumimoji="1" lang="en-US" altLang="ko-KR" sz="4800" b="1" dirty="0">
                  <a:solidFill>
                    <a:schemeClr val="bg1"/>
                  </a:solidFill>
                </a:rPr>
                <a:t>)</a:t>
              </a:r>
              <a:r>
                <a:rPr kumimoji="1" lang="ko-KR" altLang="en-US" sz="48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8335111" y="2461845"/>
            <a:ext cx="1195753" cy="1195753"/>
          </a:xfrm>
          <a:prstGeom prst="ellipse">
            <a:avLst/>
          </a:prstGeom>
          <a:solidFill>
            <a:srgbClr val="FF0000">
              <a:alpha val="72000"/>
            </a:srgbClr>
          </a:solidFill>
          <a:ln w="857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914938" y="1690004"/>
            <a:ext cx="1547907" cy="1312078"/>
            <a:chOff x="8914938" y="1690004"/>
            <a:chExt cx="1547907" cy="131207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382371" y="1921608"/>
              <a:ext cx="1080474" cy="108047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4938" y="1690004"/>
              <a:ext cx="615926" cy="100344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1480238" y="140676"/>
            <a:ext cx="8791168" cy="6418386"/>
            <a:chOff x="1480238" y="140676"/>
            <a:chExt cx="8791168" cy="6418386"/>
          </a:xfrm>
        </p:grpSpPr>
        <p:grpSp>
          <p:nvGrpSpPr>
            <p:cNvPr id="24" name="그룹 23"/>
            <p:cNvGrpSpPr/>
            <p:nvPr/>
          </p:nvGrpSpPr>
          <p:grpSpPr>
            <a:xfrm>
              <a:off x="1480238" y="140676"/>
              <a:ext cx="8791168" cy="6418386"/>
              <a:chOff x="1480238" y="140676"/>
              <a:chExt cx="8791168" cy="6418386"/>
            </a:xfrm>
          </p:grpSpPr>
          <p:cxnSp>
            <p:nvCxnSpPr>
              <p:cNvPr id="25" name="직선 연결선[R] 24"/>
              <p:cNvCxnSpPr/>
              <p:nvPr/>
            </p:nvCxnSpPr>
            <p:spPr>
              <a:xfrm flipV="1">
                <a:off x="7187014" y="3297117"/>
                <a:ext cx="1171798" cy="872725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/>
            </p:nvCxnSpPr>
            <p:spPr>
              <a:xfrm flipV="1">
                <a:off x="6744809" y="1239716"/>
                <a:ext cx="533173" cy="694590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>
                <a:off x="7028980" y="4772840"/>
                <a:ext cx="585159" cy="1293852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>
                <a:off x="3579352" y="685800"/>
                <a:ext cx="851971" cy="2971800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/>
            </p:nvCxnSpPr>
            <p:spPr>
              <a:xfrm>
                <a:off x="2175018" y="2857500"/>
                <a:ext cx="293686" cy="1573823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>
                <a:off x="2690446" y="2655277"/>
                <a:ext cx="1314891" cy="1213338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/>
            </p:nvCxnSpPr>
            <p:spPr>
              <a:xfrm flipH="1" flipV="1">
                <a:off x="3898037" y="404446"/>
                <a:ext cx="4542578" cy="2372044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>
                <a:off x="5187462" y="4908464"/>
                <a:ext cx="2122873" cy="1364123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/>
              <p:cNvCxnSpPr/>
              <p:nvPr/>
            </p:nvCxnSpPr>
            <p:spPr>
              <a:xfrm flipH="1">
                <a:off x="2936633" y="4961219"/>
                <a:ext cx="1103874" cy="1597843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/>
            </p:nvCxnSpPr>
            <p:spPr>
              <a:xfrm flipH="1">
                <a:off x="9310171" y="1569426"/>
                <a:ext cx="961235" cy="1068266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38"/>
              <p:cNvCxnSpPr/>
              <p:nvPr/>
            </p:nvCxnSpPr>
            <p:spPr>
              <a:xfrm flipH="1" flipV="1">
                <a:off x="9217410" y="3583964"/>
                <a:ext cx="416027" cy="879230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H="1" flipV="1">
                <a:off x="9543155" y="4324168"/>
                <a:ext cx="180141" cy="1266357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/>
              <p:cNvCxnSpPr/>
              <p:nvPr/>
            </p:nvCxnSpPr>
            <p:spPr>
              <a:xfrm flipH="1" flipV="1">
                <a:off x="1480238" y="140676"/>
                <a:ext cx="479620" cy="1600201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/>
              <p:cNvCxnSpPr/>
              <p:nvPr/>
            </p:nvCxnSpPr>
            <p:spPr>
              <a:xfrm flipH="1" flipV="1">
                <a:off x="2476558" y="4772840"/>
                <a:ext cx="141503" cy="1627960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/>
            </p:nvCxnSpPr>
            <p:spPr>
              <a:xfrm flipV="1">
                <a:off x="8136580" y="3675116"/>
                <a:ext cx="678147" cy="2233315"/>
              </a:xfrm>
              <a:prstGeom prst="line">
                <a:avLst/>
              </a:prstGeom>
              <a:ln w="666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직선 연결선[R] 46"/>
            <p:cNvCxnSpPr/>
            <p:nvPr/>
          </p:nvCxnSpPr>
          <p:spPr>
            <a:xfrm>
              <a:off x="7902135" y="1239716"/>
              <a:ext cx="739694" cy="1310747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텍스트 상자 17"/>
          <p:cNvSpPr txBox="1"/>
          <p:nvPr/>
        </p:nvSpPr>
        <p:spPr>
          <a:xfrm>
            <a:off x="2008429" y="1610736"/>
            <a:ext cx="8542338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7200" b="1">
                <a:solidFill>
                  <a:srgbClr val="C00000"/>
                </a:solidFill>
              </a:rPr>
              <a:t>Consensus Algorithm </a:t>
            </a:r>
            <a:endParaRPr kumimoji="1" lang="en-US" altLang="ko-KR" sz="7200" b="1" dirty="0">
              <a:solidFill>
                <a:srgbClr val="C00000"/>
              </a:solidFill>
            </a:endParaRPr>
          </a:p>
          <a:p>
            <a:r>
              <a:rPr kumimoji="1" lang="en-US" altLang="ko-KR" sz="7200" b="1" dirty="0">
                <a:solidFill>
                  <a:srgbClr val="C00000"/>
                </a:solidFill>
              </a:rPr>
              <a:t>					&gt;=</a:t>
            </a:r>
            <a:r>
              <a:rPr kumimoji="1" lang="ko-KR" altLang="en-US" sz="7200" b="1" dirty="0">
                <a:solidFill>
                  <a:srgbClr val="C00000"/>
                </a:solidFill>
              </a:rPr>
              <a:t> </a:t>
            </a:r>
            <a:r>
              <a:rPr kumimoji="1" lang="en-US" altLang="ko-KR" sz="7200" b="1" dirty="0">
                <a:solidFill>
                  <a:srgbClr val="C00000"/>
                </a:solidFill>
              </a:rPr>
              <a:t>51%</a:t>
            </a:r>
            <a:r>
              <a:rPr kumimoji="1" lang="ko-KR" altLang="en-US" sz="7200" b="1" dirty="0">
                <a:solidFill>
                  <a:srgbClr val="C0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493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1A86B7-D911-7541-AF1A-132C08A6434D}"/>
              </a:ext>
            </a:extLst>
          </p:cNvPr>
          <p:cNvSpPr/>
          <p:nvPr/>
        </p:nvSpPr>
        <p:spPr>
          <a:xfrm>
            <a:off x="-48196" y="-185323"/>
            <a:ext cx="6179911" cy="72959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상자 1">
            <a:extLst>
              <a:ext uri="{FF2B5EF4-FFF2-40B4-BE49-F238E27FC236}">
                <a16:creationId xmlns:a16="http://schemas.microsoft.com/office/drawing/2014/main" id="{99186F89-6E5F-BA41-BAFB-735CDB927B14}"/>
              </a:ext>
            </a:extLst>
          </p:cNvPr>
          <p:cNvSpPr txBox="1"/>
          <p:nvPr/>
        </p:nvSpPr>
        <p:spPr>
          <a:xfrm>
            <a:off x="982712" y="3037748"/>
            <a:ext cx="4264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 구성도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541A8C-B3CF-7F4F-B69B-84FCF049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6" y="0"/>
            <a:ext cx="45444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0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367269-E48A-D045-9DFB-804923E4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5169" y="0"/>
            <a:ext cx="1621925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E08224-9B4A-3E46-80B9-B69ED8E3ADB0}"/>
              </a:ext>
            </a:extLst>
          </p:cNvPr>
          <p:cNvSpPr/>
          <p:nvPr/>
        </p:nvSpPr>
        <p:spPr>
          <a:xfrm>
            <a:off x="2331491" y="5444358"/>
            <a:ext cx="8355724" cy="493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텍스트상자 6">
            <a:extLst>
              <a:ext uri="{FF2B5EF4-FFF2-40B4-BE49-F238E27FC236}">
                <a16:creationId xmlns:a16="http://schemas.microsoft.com/office/drawing/2014/main" id="{19890217-2703-1443-BF05-BDFED20C4302}"/>
              </a:ext>
            </a:extLst>
          </p:cNvPr>
          <p:cNvSpPr txBox="1"/>
          <p:nvPr/>
        </p:nvSpPr>
        <p:spPr>
          <a:xfrm>
            <a:off x="3240635" y="5476679"/>
            <a:ext cx="653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</a:rPr>
              <a:t>교수님 논문 저작권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저희가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지켜드릴게요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.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5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D4BFC0-DD38-E644-B139-3ED806E3D79E}"/>
              </a:ext>
            </a:extLst>
          </p:cNvPr>
          <p:cNvSpPr/>
          <p:nvPr/>
        </p:nvSpPr>
        <p:spPr>
          <a:xfrm>
            <a:off x="-982980" y="-1188720"/>
            <a:ext cx="6766560" cy="96469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BF4DB7D0-5FFC-2B45-9BB8-ACF939203BE2}"/>
              </a:ext>
            </a:extLst>
          </p:cNvPr>
          <p:cNvSpPr txBox="1"/>
          <p:nvPr/>
        </p:nvSpPr>
        <p:spPr>
          <a:xfrm>
            <a:off x="4111884" y="1228493"/>
            <a:ext cx="9577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 err="1">
                <a:solidFill>
                  <a:srgbClr val="BC323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분산형</a:t>
            </a:r>
            <a:r>
              <a:rPr kumimoji="1" lang="ko-KR" altLang="en-US" sz="4000" b="1" dirty="0">
                <a:solidFill>
                  <a:srgbClr val="BC323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상호신뢰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51D37-BB59-8347-875E-15A84C5D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078" y="4138783"/>
            <a:ext cx="1256177" cy="1256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E36DF3-B6C9-1A4A-B93E-2EB5F020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63" y="4138783"/>
            <a:ext cx="1301897" cy="1301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BCF556-A69A-F542-8CC6-93CE0C16B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078" y="2571923"/>
            <a:ext cx="1336902" cy="13369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7FE8BA-ED7A-8F46-8925-59355DB8D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263" y="2571923"/>
            <a:ext cx="1111223" cy="11112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58DF0D-9639-6145-99C3-2E23CAB77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93" y="779106"/>
            <a:ext cx="3683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77970"/>
          </a:xfrm>
          <a:prstGeom prst="rect">
            <a:avLst/>
          </a:prstGeom>
          <a:solidFill>
            <a:srgbClr val="716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논문 투고 절차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F1B8C3-AA82-1243-AAF5-C4C3ABB54C82}"/>
              </a:ext>
            </a:extLst>
          </p:cNvPr>
          <p:cNvGrpSpPr/>
          <p:nvPr/>
        </p:nvGrpSpPr>
        <p:grpSpPr>
          <a:xfrm>
            <a:off x="378279" y="834572"/>
            <a:ext cx="4748892" cy="2494977"/>
            <a:chOff x="378279" y="834572"/>
            <a:chExt cx="4748892" cy="249497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279" y="834572"/>
              <a:ext cx="4533900" cy="2336800"/>
            </a:xfrm>
            <a:prstGeom prst="rect">
              <a:avLst/>
            </a:prstGeom>
          </p:spPr>
        </p:pic>
        <p:sp>
          <p:nvSpPr>
            <p:cNvPr id="6" name="텍스트 상자 5"/>
            <p:cNvSpPr txBox="1"/>
            <p:nvPr/>
          </p:nvSpPr>
          <p:spPr>
            <a:xfrm>
              <a:off x="378279" y="2844801"/>
              <a:ext cx="1700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저자는 </a:t>
              </a:r>
              <a:r>
                <a:rPr kumimoji="1" lang="en-US" altLang="ko-KR" sz="12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manuscript</a:t>
              </a:r>
              <a:r>
                <a:rPr kumimoji="1" lang="ko-KR" altLang="en-US" sz="12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</a:t>
              </a:r>
              <a:r>
                <a: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저널에 제출한다</a:t>
              </a:r>
              <a:r>
                <a:rPr kumimoji="1"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endPara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3426279" y="2800338"/>
              <a:ext cx="1700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저널은 </a:t>
              </a:r>
              <a:r>
                <a:rPr kumimoji="1" lang="en-US" altLang="ko-KR" sz="12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manuscript</a:t>
              </a:r>
              <a:r>
                <a: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</a:t>
              </a:r>
              <a:endPara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kumimoji="1"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확인한다</a:t>
              </a:r>
              <a:r>
                <a:rPr kumimoji="1"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endPara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2373085" y="3052550"/>
              <a:ext cx="1700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C2212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적합한가</a:t>
              </a:r>
              <a:r>
                <a:rPr kumimoji="1" lang="en-US" altLang="ko-KR" sz="1200" b="1" dirty="0">
                  <a:solidFill>
                    <a:srgbClr val="C2212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?</a:t>
              </a:r>
              <a:endParaRPr kumimoji="1" lang="ko-KR" altLang="en-US" sz="1200" b="1" dirty="0">
                <a:solidFill>
                  <a:srgbClr val="C2212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CE8291-0183-DD4F-ADCB-7687E4D3FD81}"/>
              </a:ext>
            </a:extLst>
          </p:cNvPr>
          <p:cNvGrpSpPr/>
          <p:nvPr/>
        </p:nvGrpSpPr>
        <p:grpSpPr>
          <a:xfrm>
            <a:off x="250371" y="3329549"/>
            <a:ext cx="4093027" cy="1361724"/>
            <a:chOff x="250371" y="3329549"/>
            <a:chExt cx="4093027" cy="136172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055" y="3329549"/>
              <a:ext cx="2013860" cy="1023171"/>
            </a:xfrm>
            <a:prstGeom prst="rect">
              <a:avLst/>
            </a:prstGeom>
          </p:spPr>
        </p:pic>
        <p:sp>
          <p:nvSpPr>
            <p:cNvPr id="22" name="텍스트 상자 21"/>
            <p:cNvSpPr txBox="1"/>
            <p:nvPr/>
          </p:nvSpPr>
          <p:spPr>
            <a:xfrm>
              <a:off x="250371" y="3752554"/>
              <a:ext cx="1828800" cy="938719"/>
            </a:xfrm>
            <a:prstGeom prst="rect">
              <a:avLst/>
            </a:prstGeom>
            <a:solidFill>
              <a:srgbClr val="EEE7D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두명 이상의</a:t>
              </a:r>
              <a:r>
                <a:rPr kumimoji="1" lang="en-US" altLang="ko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11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Reviewer</a:t>
              </a:r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에게 전달되어 </a:t>
              </a:r>
              <a:r>
                <a:rPr kumimoji="1" lang="en-US" altLang="ko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Reviewer</a:t>
              </a:r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들은  </a:t>
              </a:r>
              <a:r>
                <a:rPr kumimoji="1" lang="en-US" altLang="ko-KR" sz="11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manuscript</a:t>
              </a:r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확인하고 저널</a:t>
              </a:r>
              <a:r>
                <a:rPr kumimoji="1" lang="en-US" altLang="ko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Editor</a:t>
              </a:r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에게 수정 권고사항을 보낸다</a:t>
              </a:r>
              <a:r>
                <a:rPr kumimoji="1" lang="en-US" altLang="ko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endPara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3469820" y="3844888"/>
              <a:ext cx="862692" cy="276999"/>
            </a:xfrm>
            <a:prstGeom prst="rect">
              <a:avLst/>
            </a:prstGeom>
            <a:solidFill>
              <a:srgbClr val="EEE7D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C2212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심사 탈락</a:t>
              </a: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3480706" y="4121887"/>
              <a:ext cx="862692" cy="276999"/>
            </a:xfrm>
            <a:prstGeom prst="rect">
              <a:avLst/>
            </a:prstGeom>
            <a:solidFill>
              <a:srgbClr val="EEE7DE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37" name="삼각형 36"/>
          <p:cNvSpPr/>
          <p:nvPr/>
        </p:nvSpPr>
        <p:spPr>
          <a:xfrm rot="5400000">
            <a:off x="-9489" y="685884"/>
            <a:ext cx="813636" cy="794657"/>
          </a:xfrm>
          <a:prstGeom prst="triangle">
            <a:avLst/>
          </a:prstGeom>
          <a:solidFill>
            <a:srgbClr val="E05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텍스트 상자 39"/>
          <p:cNvSpPr txBox="1"/>
          <p:nvPr/>
        </p:nvSpPr>
        <p:spPr>
          <a:xfrm>
            <a:off x="-43544" y="874151"/>
            <a:ext cx="1001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>
                <a:solidFill>
                  <a:schemeClr val="bg1"/>
                </a:solidFill>
              </a:rPr>
              <a:t>START</a:t>
            </a:r>
          </a:p>
          <a:p>
            <a:r>
              <a:rPr kumimoji="1" lang="en-US" altLang="ko-KR" sz="1100" b="1" dirty="0">
                <a:solidFill>
                  <a:schemeClr val="bg1"/>
                </a:solidFill>
              </a:rPr>
              <a:t>HERE</a:t>
            </a:r>
            <a:endParaRPr kumimoji="1"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73CC13-DEDB-6444-BF15-62F4FA7F5989}"/>
              </a:ext>
            </a:extLst>
          </p:cNvPr>
          <p:cNvGrpSpPr/>
          <p:nvPr/>
        </p:nvGrpSpPr>
        <p:grpSpPr>
          <a:xfrm>
            <a:off x="1164771" y="4592875"/>
            <a:ext cx="4931229" cy="1981200"/>
            <a:chOff x="1164771" y="4592875"/>
            <a:chExt cx="4931229" cy="198120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6343" y="4592875"/>
              <a:ext cx="1549400" cy="1981200"/>
            </a:xfrm>
            <a:prstGeom prst="rect">
              <a:avLst/>
            </a:prstGeom>
          </p:spPr>
        </p:pic>
        <p:cxnSp>
          <p:nvCxnSpPr>
            <p:cNvPr id="29" name="꺾인 연결선[E] 28"/>
            <p:cNvCxnSpPr/>
            <p:nvPr/>
          </p:nvCxnSpPr>
          <p:spPr>
            <a:xfrm>
              <a:off x="1164771" y="4923420"/>
              <a:ext cx="694871" cy="311219"/>
            </a:xfrm>
            <a:prstGeom prst="bentConnector3">
              <a:avLst>
                <a:gd name="adj1" fmla="val 3003"/>
              </a:avLst>
            </a:prstGeom>
            <a:ln w="47625">
              <a:solidFill>
                <a:srgbClr val="C221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텍스트 상자 40"/>
            <p:cNvSpPr txBox="1"/>
            <p:nvPr/>
          </p:nvSpPr>
          <p:spPr>
            <a:xfrm>
              <a:off x="3708400" y="5477248"/>
              <a:ext cx="2387600" cy="430887"/>
            </a:xfrm>
            <a:prstGeom prst="rect">
              <a:avLst/>
            </a:prstGeom>
            <a:solidFill>
              <a:srgbClr val="EEE7D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저널</a:t>
              </a:r>
              <a:r>
                <a:rPr kumimoji="1" lang="en-US" altLang="ko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Editor</a:t>
              </a:r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는 </a:t>
              </a:r>
              <a:r>
                <a:rPr kumimoji="1" lang="en-US" altLang="ko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Reviewer</a:t>
              </a:r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의 요구사항을 확인한 후 창작자에게 </a:t>
              </a:r>
              <a:r>
                <a:rPr kumimoji="1" lang="ko-KR" altLang="en-US" sz="11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수정을 요구</a:t>
              </a:r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한다</a:t>
              </a:r>
              <a:r>
                <a:rPr kumimoji="1" lang="en-US" altLang="ko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endPara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82DE33-ECCA-9247-AEDD-31A6EEA1C82E}"/>
              </a:ext>
            </a:extLst>
          </p:cNvPr>
          <p:cNvGrpSpPr/>
          <p:nvPr/>
        </p:nvGrpSpPr>
        <p:grpSpPr>
          <a:xfrm>
            <a:off x="3912052" y="1523746"/>
            <a:ext cx="3358937" cy="3555284"/>
            <a:chOff x="3912052" y="1523746"/>
            <a:chExt cx="3358937" cy="3555284"/>
          </a:xfrm>
        </p:grpSpPr>
        <p:cxnSp>
          <p:nvCxnSpPr>
            <p:cNvPr id="44" name="직선 화살표 연결선 43"/>
            <p:cNvCxnSpPr/>
            <p:nvPr/>
          </p:nvCxnSpPr>
          <p:spPr>
            <a:xfrm flipV="1">
              <a:off x="3912052" y="3329549"/>
              <a:ext cx="1424900" cy="1749481"/>
            </a:xfrm>
            <a:prstGeom prst="straightConnector1">
              <a:avLst/>
            </a:prstGeom>
            <a:ln w="47625">
              <a:solidFill>
                <a:srgbClr val="C221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7709104-EE7D-3F42-B835-5754C1637DCC}"/>
                </a:ext>
              </a:extLst>
            </p:cNvPr>
            <p:cNvGrpSpPr/>
            <p:nvPr/>
          </p:nvGrpSpPr>
          <p:grpSpPr>
            <a:xfrm>
              <a:off x="5442189" y="1523746"/>
              <a:ext cx="1828800" cy="2478599"/>
              <a:chOff x="5442189" y="1523746"/>
              <a:chExt cx="1828800" cy="247859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A96A02E-1BB8-9743-AAA3-3CEE47181727}"/>
                  </a:ext>
                </a:extLst>
              </p:cNvPr>
              <p:cNvGrpSpPr/>
              <p:nvPr/>
            </p:nvGrpSpPr>
            <p:grpSpPr>
              <a:xfrm>
                <a:off x="5451275" y="1523746"/>
                <a:ext cx="1819713" cy="1973254"/>
                <a:chOff x="5451275" y="1523746"/>
                <a:chExt cx="1819713" cy="1973254"/>
              </a:xfrm>
            </p:grpSpPr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51275" y="1630100"/>
                  <a:ext cx="1819713" cy="1866900"/>
                </a:xfrm>
                <a:prstGeom prst="rect">
                  <a:avLst/>
                </a:prstGeom>
              </p:spPr>
            </p:pic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0053674">
                  <a:off x="6582171" y="1523746"/>
                  <a:ext cx="464145" cy="613615"/>
                </a:xfrm>
                <a:prstGeom prst="rect">
                  <a:avLst/>
                </a:prstGeom>
              </p:spPr>
            </p:pic>
          </p:grpSp>
          <p:sp>
            <p:nvSpPr>
              <p:cNvPr id="61" name="텍스트 상자 60"/>
              <p:cNvSpPr txBox="1"/>
              <p:nvPr/>
            </p:nvSpPr>
            <p:spPr>
              <a:xfrm>
                <a:off x="5442189" y="3402181"/>
                <a:ext cx="1828800" cy="600164"/>
              </a:xfrm>
              <a:prstGeom prst="rect">
                <a:avLst/>
              </a:prstGeom>
              <a:solidFill>
                <a:srgbClr val="EEE7D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저자는 </a:t>
                </a:r>
                <a:r>
                  <a:rPr kumimoji="1" lang="ko-KR" altLang="en-US" sz="11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요구사항을 수정</a:t>
                </a:r>
                <a:r>
                  <a:rPr kumimoji="1" lang="ko-KR" altLang="en-US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하고 저널로 다시 수정완료된 논문을 보낸다</a:t>
                </a:r>
                <a:r>
                  <a:rPr kumimoji="1" lang="en-US" altLang="ko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  <a:endPara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B32F69-3653-6849-A77C-D34FEB2AE023}"/>
              </a:ext>
            </a:extLst>
          </p:cNvPr>
          <p:cNvGrpSpPr/>
          <p:nvPr/>
        </p:nvGrpSpPr>
        <p:grpSpPr>
          <a:xfrm>
            <a:off x="7533871" y="716056"/>
            <a:ext cx="4420922" cy="2823105"/>
            <a:chOff x="7533871" y="716056"/>
            <a:chExt cx="4420922" cy="2823105"/>
          </a:xfrm>
        </p:grpSpPr>
        <p:cxnSp>
          <p:nvCxnSpPr>
            <p:cNvPr id="63" name="직선 화살표 연결선 62"/>
            <p:cNvCxnSpPr/>
            <p:nvPr/>
          </p:nvCxnSpPr>
          <p:spPr>
            <a:xfrm flipV="1">
              <a:off x="7533871" y="2688772"/>
              <a:ext cx="865404" cy="6277"/>
            </a:xfrm>
            <a:prstGeom prst="straightConnector1">
              <a:avLst/>
            </a:prstGeom>
            <a:ln w="47625">
              <a:solidFill>
                <a:srgbClr val="C221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E0B75B-CEF4-364B-83FA-1647312E651F}"/>
                </a:ext>
              </a:extLst>
            </p:cNvPr>
            <p:cNvGrpSpPr/>
            <p:nvPr/>
          </p:nvGrpSpPr>
          <p:grpSpPr>
            <a:xfrm>
              <a:off x="8401476" y="716056"/>
              <a:ext cx="3553317" cy="2823105"/>
              <a:chOff x="8401476" y="716056"/>
              <a:chExt cx="3553317" cy="2823105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1476" y="1557961"/>
                <a:ext cx="1549400" cy="1981200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494" y="716056"/>
                <a:ext cx="1200059" cy="664533"/>
              </a:xfrm>
              <a:prstGeom prst="rect">
                <a:avLst/>
              </a:prstGeom>
            </p:spPr>
          </p:pic>
          <p:cxnSp>
            <p:nvCxnSpPr>
              <p:cNvPr id="67" name="직선 화살표 연결선 66"/>
              <p:cNvCxnSpPr/>
              <p:nvPr/>
            </p:nvCxnSpPr>
            <p:spPr>
              <a:xfrm flipV="1">
                <a:off x="9595984" y="1305038"/>
                <a:ext cx="781740" cy="474747"/>
              </a:xfrm>
              <a:prstGeom prst="straightConnector1">
                <a:avLst/>
              </a:prstGeom>
              <a:ln w="47625">
                <a:solidFill>
                  <a:srgbClr val="C2212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텍스트 상자 75"/>
              <p:cNvSpPr txBox="1"/>
              <p:nvPr/>
            </p:nvSpPr>
            <p:spPr>
              <a:xfrm>
                <a:off x="10395858" y="1414657"/>
                <a:ext cx="1558935" cy="430887"/>
              </a:xfrm>
              <a:prstGeom prst="rect">
                <a:avLst/>
              </a:prstGeom>
              <a:solidFill>
                <a:srgbClr val="EEE7D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Reviewer</a:t>
                </a:r>
                <a:r>
                  <a:rPr kumimoji="1" lang="ko-KR" altLang="en-US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들은 </a:t>
                </a:r>
                <a:r>
                  <a:rPr kumimoji="1" lang="ko-KR" altLang="en-US" sz="11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다시 한번</a:t>
                </a:r>
                <a:r>
                  <a:rPr kumimoji="1" lang="ko-KR" altLang="en-US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수정본을 확인한다</a:t>
                </a:r>
                <a:r>
                  <a:rPr kumimoji="1" lang="en-US" altLang="ko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  <a:endPara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cxnSp>
        <p:nvCxnSpPr>
          <p:cNvPr id="70" name="직선 화살표 연결선 69"/>
          <p:cNvCxnSpPr/>
          <p:nvPr/>
        </p:nvCxnSpPr>
        <p:spPr>
          <a:xfrm flipH="1">
            <a:off x="9633202" y="1490031"/>
            <a:ext cx="744522" cy="480790"/>
          </a:xfrm>
          <a:prstGeom prst="straightConnector1">
            <a:avLst/>
          </a:prstGeom>
          <a:ln w="47625">
            <a:solidFill>
              <a:srgbClr val="C221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A6DDFF-1EA7-8740-BE77-A3156BBA5AFC}"/>
              </a:ext>
            </a:extLst>
          </p:cNvPr>
          <p:cNvGrpSpPr/>
          <p:nvPr/>
        </p:nvGrpSpPr>
        <p:grpSpPr>
          <a:xfrm>
            <a:off x="7036535" y="3522149"/>
            <a:ext cx="4001443" cy="2894519"/>
            <a:chOff x="7036535" y="3522149"/>
            <a:chExt cx="4001443" cy="2894519"/>
          </a:xfrm>
        </p:grpSpPr>
        <p:sp>
          <p:nvSpPr>
            <p:cNvPr id="112" name="텍스트 상자 111"/>
            <p:cNvSpPr txBox="1"/>
            <p:nvPr/>
          </p:nvSpPr>
          <p:spPr>
            <a:xfrm>
              <a:off x="7036535" y="4875045"/>
              <a:ext cx="2505045" cy="430887"/>
            </a:xfrm>
            <a:prstGeom prst="rect">
              <a:avLst/>
            </a:prstGeom>
            <a:solidFill>
              <a:srgbClr val="EEE7D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창작자는 저널에 </a:t>
              </a:r>
              <a:r>
                <a:rPr kumimoji="1" lang="ko-KR" altLang="en-US" sz="11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게재료</a:t>
              </a:r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및 </a:t>
              </a:r>
              <a:r>
                <a:rPr kumimoji="1" lang="ko-KR" altLang="en-US" sz="11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저작권에 관한 서약서</a:t>
              </a:r>
              <a:r>
                <a: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제출하면 논문이 게재된다</a:t>
              </a:r>
              <a:r>
                <a:rPr kumimoji="1" lang="en-US" altLang="ko-KR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endPara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EDC87B9-0E6F-AF40-A3F0-E534E482263E}"/>
                </a:ext>
              </a:extLst>
            </p:cNvPr>
            <p:cNvGrpSpPr/>
            <p:nvPr/>
          </p:nvGrpSpPr>
          <p:grpSpPr>
            <a:xfrm>
              <a:off x="7863155" y="3522149"/>
              <a:ext cx="3174823" cy="2894519"/>
              <a:chOff x="7863155" y="3522149"/>
              <a:chExt cx="3174823" cy="2894519"/>
            </a:xfrm>
          </p:grpSpPr>
          <p:sp>
            <p:nvSpPr>
              <p:cNvPr id="77" name="텍스트 상자 76"/>
              <p:cNvSpPr txBox="1"/>
              <p:nvPr/>
            </p:nvSpPr>
            <p:spPr>
              <a:xfrm>
                <a:off x="8338458" y="3522149"/>
                <a:ext cx="1828800" cy="430887"/>
              </a:xfrm>
              <a:prstGeom prst="rect">
                <a:avLst/>
              </a:prstGeom>
              <a:solidFill>
                <a:srgbClr val="EEE7D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저널</a:t>
                </a:r>
                <a:r>
                  <a:rPr kumimoji="1" lang="en-US" altLang="ko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Editor</a:t>
                </a:r>
                <a:r>
                  <a:rPr kumimoji="1" lang="ko-KR" altLang="en-US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는 제출물에 대해 최종 결정을 하게 된다</a:t>
                </a:r>
                <a:r>
                  <a:rPr kumimoji="1" lang="en-US" altLang="ko-KR" sz="11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  <a:endParaRPr kumimoji="1" lang="ko-KR" altLang="en-US" sz="11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cxnSp>
            <p:nvCxnSpPr>
              <p:cNvPr id="98" name="직선 화살표 연결선 97"/>
              <p:cNvCxnSpPr/>
              <p:nvPr/>
            </p:nvCxnSpPr>
            <p:spPr>
              <a:xfrm flipH="1">
                <a:off x="8349345" y="3972501"/>
                <a:ext cx="365616" cy="437271"/>
              </a:xfrm>
              <a:prstGeom prst="straightConnector1">
                <a:avLst/>
              </a:prstGeom>
              <a:ln w="47625">
                <a:solidFill>
                  <a:srgbClr val="C2212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/>
              <p:nvPr/>
            </p:nvCxnSpPr>
            <p:spPr>
              <a:xfrm>
                <a:off x="9939990" y="3972501"/>
                <a:ext cx="343392" cy="426385"/>
              </a:xfrm>
              <a:prstGeom prst="straightConnector1">
                <a:avLst/>
              </a:prstGeom>
              <a:ln w="47625">
                <a:solidFill>
                  <a:srgbClr val="C2212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63155" y="4481493"/>
                <a:ext cx="851806" cy="247533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03279" y="4468625"/>
                <a:ext cx="869524" cy="249516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5604" y="4909453"/>
                <a:ext cx="661601" cy="662843"/>
              </a:xfrm>
              <a:prstGeom prst="rect">
                <a:avLst/>
              </a:prstGeom>
            </p:spPr>
          </p:pic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8256" y="5533787"/>
                <a:ext cx="661601" cy="662843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0319" y="6043660"/>
                <a:ext cx="373008" cy="373008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8518" y="5330595"/>
                <a:ext cx="289460" cy="2894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09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9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3" y="2163538"/>
            <a:ext cx="3950658" cy="395065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24" y="5524558"/>
            <a:ext cx="589638" cy="58963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07" y="2599650"/>
            <a:ext cx="589638" cy="58963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339" y="5345203"/>
            <a:ext cx="589638" cy="58963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55" y="4138867"/>
            <a:ext cx="589638" cy="5896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812" y="1132047"/>
            <a:ext cx="589638" cy="5896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13" y="2163538"/>
            <a:ext cx="589638" cy="58963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874" y="3627484"/>
            <a:ext cx="589638" cy="58963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54" y="1337377"/>
            <a:ext cx="589638" cy="5896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44" y="2987453"/>
            <a:ext cx="589638" cy="58963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72" y="1792565"/>
            <a:ext cx="589638" cy="5896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01" y="2716138"/>
            <a:ext cx="589638" cy="5896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44" y="3794283"/>
            <a:ext cx="589638" cy="58963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90" y="4616029"/>
            <a:ext cx="589638" cy="58963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55" y="6385639"/>
            <a:ext cx="589638" cy="5896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47" y="6252505"/>
            <a:ext cx="589638" cy="58963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72" y="6021914"/>
            <a:ext cx="589638" cy="58963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26" y="2248435"/>
            <a:ext cx="589638" cy="58963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53" y="938235"/>
            <a:ext cx="589638" cy="58963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611" y="3260272"/>
            <a:ext cx="589638" cy="58963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244" y="3332665"/>
            <a:ext cx="589638" cy="58963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02" y="825729"/>
            <a:ext cx="589638" cy="58963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05" y="643416"/>
            <a:ext cx="589638" cy="5896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10" y="709215"/>
            <a:ext cx="589638" cy="58963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78" y="3555091"/>
            <a:ext cx="589638" cy="58963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35" y="837228"/>
            <a:ext cx="589638" cy="58963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21" y="3111991"/>
            <a:ext cx="589638" cy="58963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6" y="1792565"/>
            <a:ext cx="589638" cy="58963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631" y="4568318"/>
            <a:ext cx="589638" cy="58963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042" y="3459551"/>
            <a:ext cx="589638" cy="58963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95" y="1669491"/>
            <a:ext cx="589638" cy="58963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10" y="5371346"/>
            <a:ext cx="589638" cy="58963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21" y="5819377"/>
            <a:ext cx="589638" cy="58963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10" y="6488858"/>
            <a:ext cx="589638" cy="58963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425" y="4444041"/>
            <a:ext cx="589638" cy="58963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45" y="5960984"/>
            <a:ext cx="589638" cy="58963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59" y="6680458"/>
            <a:ext cx="589638" cy="58963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432" y="6176454"/>
            <a:ext cx="589638" cy="58963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07" y="681583"/>
            <a:ext cx="589638" cy="58963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736" y="183561"/>
            <a:ext cx="589638" cy="58963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291" y="395375"/>
            <a:ext cx="589638" cy="58963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82" y="115592"/>
            <a:ext cx="589638" cy="589638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670" y="5310034"/>
            <a:ext cx="589638" cy="58963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45" y="6692227"/>
            <a:ext cx="589638" cy="58963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2" y="4383921"/>
            <a:ext cx="589638" cy="58963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41" y="2274769"/>
            <a:ext cx="589638" cy="589638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66" y="19231"/>
            <a:ext cx="589638" cy="58963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49" y="130807"/>
            <a:ext cx="589638" cy="589638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6" y="2543254"/>
            <a:ext cx="589638" cy="58963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79" y="1804334"/>
            <a:ext cx="589638" cy="589638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06" y="6799317"/>
            <a:ext cx="589638" cy="58963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493" y="5076527"/>
            <a:ext cx="589638" cy="58963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40" y="4946644"/>
            <a:ext cx="589638" cy="589638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79" y="4728505"/>
            <a:ext cx="589638" cy="589638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76" y="6783677"/>
            <a:ext cx="589638" cy="58963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0" y="0"/>
            <a:ext cx="12192000" cy="7640320"/>
            <a:chOff x="0" y="6372"/>
            <a:chExt cx="12192000" cy="764032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372"/>
              <a:ext cx="12192000" cy="7640320"/>
            </a:xfrm>
            <a:prstGeom prst="rect">
              <a:avLst/>
            </a:prstGeom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BE08224-9B4A-3E46-80B9-B69ED8E3ADB0}"/>
                </a:ext>
              </a:extLst>
            </p:cNvPr>
            <p:cNvSpPr/>
            <p:nvPr/>
          </p:nvSpPr>
          <p:spPr>
            <a:xfrm>
              <a:off x="3688141" y="6148487"/>
              <a:ext cx="5954361" cy="4939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8" name="텍스트상자 6">
              <a:extLst>
                <a:ext uri="{FF2B5EF4-FFF2-40B4-BE49-F238E27FC236}">
                  <a16:creationId xmlns:a16="http://schemas.microsoft.com/office/drawing/2014/main" id="{19890217-2703-1443-BF05-BDFED20C4302}"/>
                </a:ext>
              </a:extLst>
            </p:cNvPr>
            <p:cNvSpPr txBox="1"/>
            <p:nvPr/>
          </p:nvSpPr>
          <p:spPr>
            <a:xfrm>
              <a:off x="3318889" y="6128053"/>
              <a:ext cx="6537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solidFill>
                    <a:schemeClr val="bg1"/>
                  </a:solidFill>
                </a:rPr>
                <a:t>우리도 먹고 살자구</a:t>
              </a:r>
              <a:r>
                <a:rPr kumimoji="1" lang="en-US" altLang="ko-KR" sz="2400" b="1" dirty="0">
                  <a:solidFill>
                    <a:schemeClr val="bg1"/>
                  </a:solidFill>
                </a:rPr>
                <a:t>!</a:t>
              </a:r>
              <a:endParaRPr kumimoji="1"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77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000"/>
                            </p:stCondLst>
                            <p:childTnLst>
                              <p:par>
                                <p:cTn id="1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334890-33F2-9246-8BB0-B6539A55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텍스트상자 1">
            <a:extLst>
              <a:ext uri="{FF2B5EF4-FFF2-40B4-BE49-F238E27FC236}">
                <a16:creationId xmlns:a16="http://schemas.microsoft.com/office/drawing/2014/main" id="{3C824102-590C-804B-88D9-A508D2AF9976}"/>
              </a:ext>
            </a:extLst>
          </p:cNvPr>
          <p:cNvSpPr txBox="1"/>
          <p:nvPr/>
        </p:nvSpPr>
        <p:spPr>
          <a:xfrm>
            <a:off x="1875800" y="3601545"/>
            <a:ext cx="3453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Journal</a:t>
            </a:r>
          </a:p>
          <a:p>
            <a:pPr algn="ctr"/>
            <a:r>
              <a:rPr kumimoji="1" lang="en-US" altLang="ko-KR" sz="44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(ACM, IEEE)</a:t>
            </a:r>
            <a:endParaRPr kumimoji="1" lang="ko-KR" altLang="en-US" sz="4400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233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6C5DB1-278D-8E4B-8457-99CDC676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497"/>
            <a:ext cx="12192000" cy="7315201"/>
          </a:xfrm>
          <a:prstGeom prst="rect">
            <a:avLst/>
          </a:prstGeom>
          <a:effectLst>
            <a:outerShdw blurRad="7493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C8D708-94B6-F449-93A9-5D716463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38" y="1278073"/>
            <a:ext cx="1278399" cy="15954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A18679-D80E-3A4E-A68B-B3C4E886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80" y="2423283"/>
            <a:ext cx="1228211" cy="16448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27898A-135B-F547-91A1-35E78263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67" y="4091327"/>
            <a:ext cx="1122012" cy="15026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CC6B6F-F422-CD44-9B16-9EC250A3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45" y="571592"/>
            <a:ext cx="690130" cy="9242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BB6924-6B66-CC49-9BE6-6F06DDC4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75" y="101374"/>
            <a:ext cx="663931" cy="889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52FFB40-3450-A545-A41A-2120579C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29" y="4876956"/>
            <a:ext cx="1247910" cy="16712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8F364B-A533-7D46-81ED-B54009E6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73" y="4316139"/>
            <a:ext cx="1144440" cy="15326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225D4E3-DA19-9D4D-B995-4232E183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771" y="1033719"/>
            <a:ext cx="1202780" cy="16108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6983700-159D-D546-BA2A-FDF50AFE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277" y="2423851"/>
            <a:ext cx="793242" cy="106234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F7AC6A-9F03-8C4D-B723-A9C3613C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23" y="6001460"/>
            <a:ext cx="958930" cy="128424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776047A-A1D1-BD4B-9AA2-990B3DECE471}"/>
              </a:ext>
            </a:extLst>
          </p:cNvPr>
          <p:cNvGrpSpPr/>
          <p:nvPr/>
        </p:nvGrpSpPr>
        <p:grpSpPr>
          <a:xfrm>
            <a:off x="3228179" y="2955024"/>
            <a:ext cx="6997719" cy="1501220"/>
            <a:chOff x="3228179" y="2955024"/>
            <a:chExt cx="6997719" cy="150122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31C4C39-9367-FA4D-9617-9C78751F6301}"/>
                </a:ext>
              </a:extLst>
            </p:cNvPr>
            <p:cNvSpPr/>
            <p:nvPr/>
          </p:nvSpPr>
          <p:spPr>
            <a:xfrm>
              <a:off x="3445489" y="2955024"/>
              <a:ext cx="4938267" cy="1501220"/>
            </a:xfrm>
            <a:prstGeom prst="ellipse">
              <a:avLst/>
            </a:prstGeom>
            <a:solidFill>
              <a:srgbClr val="006AAB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" name="텍스트상자 1">
              <a:extLst>
                <a:ext uri="{FF2B5EF4-FFF2-40B4-BE49-F238E27FC236}">
                  <a16:creationId xmlns:a16="http://schemas.microsoft.com/office/drawing/2014/main" id="{4A3DB636-2A5F-4747-9690-6A00133485DB}"/>
                </a:ext>
              </a:extLst>
            </p:cNvPr>
            <p:cNvSpPr txBox="1"/>
            <p:nvPr/>
          </p:nvSpPr>
          <p:spPr>
            <a:xfrm>
              <a:off x="3228179" y="3323157"/>
              <a:ext cx="69977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OPEN JOURNAL</a:t>
              </a:r>
              <a:endParaRPr kumimoji="1" lang="ko-KR" altLang="en-US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9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4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9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4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4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9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4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9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4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923A3-C25A-8D4E-8A2E-E330F560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649D51-7C4E-9C49-B6D5-7122241CD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635" y="0"/>
            <a:ext cx="1362309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8B7929-EDFB-0944-A70B-9718090C074B}"/>
              </a:ext>
            </a:extLst>
          </p:cNvPr>
          <p:cNvSpPr/>
          <p:nvPr/>
        </p:nvSpPr>
        <p:spPr>
          <a:xfrm>
            <a:off x="2331491" y="5444358"/>
            <a:ext cx="8355724" cy="493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644C83F2-BB21-B94B-93E2-44E449CDD07B}"/>
              </a:ext>
            </a:extLst>
          </p:cNvPr>
          <p:cNvSpPr txBox="1"/>
          <p:nvPr/>
        </p:nvSpPr>
        <p:spPr>
          <a:xfrm>
            <a:off x="3240635" y="5476679"/>
            <a:ext cx="653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</a:rPr>
              <a:t>고마워요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!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캡톤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아메리카♥︎</a:t>
            </a:r>
          </a:p>
        </p:txBody>
      </p:sp>
    </p:spTree>
    <p:extLst>
      <p:ext uri="{BB962C8B-B14F-4D97-AF65-F5344CB8AC3E}">
        <p14:creationId xmlns:p14="http://schemas.microsoft.com/office/powerpoint/2010/main" val="386229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F0A476-0633-C14A-90FB-7A77AA94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2" y="3124857"/>
            <a:ext cx="1244600" cy="1244600"/>
          </a:xfrm>
          <a:prstGeom prst="rect">
            <a:avLst/>
          </a:prstGeom>
        </p:spPr>
      </p:pic>
      <p:sp>
        <p:nvSpPr>
          <p:cNvPr id="6" name="타원형 설명선[O] 5">
            <a:extLst>
              <a:ext uri="{FF2B5EF4-FFF2-40B4-BE49-F238E27FC236}">
                <a16:creationId xmlns:a16="http://schemas.microsoft.com/office/drawing/2014/main" id="{874AD4DB-D56E-D34E-B055-25DE90FED048}"/>
              </a:ext>
            </a:extLst>
          </p:cNvPr>
          <p:cNvSpPr/>
          <p:nvPr/>
        </p:nvSpPr>
        <p:spPr>
          <a:xfrm>
            <a:off x="355600" y="1419992"/>
            <a:ext cx="1714500" cy="1333500"/>
          </a:xfrm>
          <a:prstGeom prst="wedgeEllipseCallout">
            <a:avLst>
              <a:gd name="adj1" fmla="val -13355"/>
              <a:gd name="adj2" fmla="val 6728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074631-AD03-FC49-9563-A1C7AC9D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37" y="1618429"/>
            <a:ext cx="936625" cy="9366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AE61A6B-6398-F141-84CC-34348A565B50}"/>
              </a:ext>
            </a:extLst>
          </p:cNvPr>
          <p:cNvCxnSpPr/>
          <p:nvPr/>
        </p:nvCxnSpPr>
        <p:spPr>
          <a:xfrm flipV="1">
            <a:off x="2070100" y="2555054"/>
            <a:ext cx="893817" cy="569803"/>
          </a:xfrm>
          <a:prstGeom prst="straightConnector1">
            <a:avLst/>
          </a:prstGeom>
          <a:ln w="57150">
            <a:solidFill>
              <a:srgbClr val="518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49D81F-8399-2044-8736-6C13B848A944}"/>
              </a:ext>
            </a:extLst>
          </p:cNvPr>
          <p:cNvCxnSpPr>
            <a:cxnSpLocks/>
          </p:cNvCxnSpPr>
          <p:nvPr/>
        </p:nvCxnSpPr>
        <p:spPr>
          <a:xfrm>
            <a:off x="2070099" y="4709552"/>
            <a:ext cx="893818" cy="461114"/>
          </a:xfrm>
          <a:prstGeom prst="straightConnector1">
            <a:avLst/>
          </a:prstGeom>
          <a:ln w="57150">
            <a:solidFill>
              <a:srgbClr val="518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5D52B59-7C56-7B45-B9D1-18E80104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618429"/>
            <a:ext cx="1244600" cy="1244600"/>
          </a:xfrm>
          <a:prstGeom prst="rect">
            <a:avLst/>
          </a:prstGeom>
        </p:spPr>
      </p:pic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C3F4EBF7-D264-8243-A267-57EA85C201C6}"/>
              </a:ext>
            </a:extLst>
          </p:cNvPr>
          <p:cNvSpPr txBox="1"/>
          <p:nvPr/>
        </p:nvSpPr>
        <p:spPr>
          <a:xfrm>
            <a:off x="2963917" y="2869993"/>
            <a:ext cx="17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논문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게재자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A2BEAD-305C-8744-BA50-F4482A7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5030747"/>
            <a:ext cx="1244600" cy="1244600"/>
          </a:xfrm>
          <a:prstGeom prst="rect">
            <a:avLst/>
          </a:prstGeom>
        </p:spPr>
      </p:pic>
      <p:sp>
        <p:nvSpPr>
          <p:cNvPr id="19" name="텍스트상자 18">
            <a:extLst>
              <a:ext uri="{FF2B5EF4-FFF2-40B4-BE49-F238E27FC236}">
                <a16:creationId xmlns:a16="http://schemas.microsoft.com/office/drawing/2014/main" id="{E82BB06A-7908-3644-AA8F-E466AD74AF62}"/>
              </a:ext>
            </a:extLst>
          </p:cNvPr>
          <p:cNvSpPr txBox="1"/>
          <p:nvPr/>
        </p:nvSpPr>
        <p:spPr>
          <a:xfrm>
            <a:off x="2963917" y="6281483"/>
            <a:ext cx="17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논문 사용자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E81787-2581-1A4D-AD5F-2295F0A76BF0}"/>
              </a:ext>
            </a:extLst>
          </p:cNvPr>
          <p:cNvCxnSpPr>
            <a:cxnSpLocks/>
          </p:cNvCxnSpPr>
          <p:nvPr/>
        </p:nvCxnSpPr>
        <p:spPr>
          <a:xfrm flipV="1">
            <a:off x="4777828" y="2240729"/>
            <a:ext cx="2432269" cy="2"/>
          </a:xfrm>
          <a:prstGeom prst="straightConnector1">
            <a:avLst/>
          </a:prstGeom>
          <a:ln w="57150">
            <a:solidFill>
              <a:srgbClr val="518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9C9E5FE-C897-344B-8E71-EC9A7E81E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713" y="930302"/>
            <a:ext cx="2620853" cy="2620853"/>
          </a:xfrm>
          <a:prstGeom prst="rect">
            <a:avLst/>
          </a:prstGeom>
        </p:spPr>
      </p:pic>
      <p:sp>
        <p:nvSpPr>
          <p:cNvPr id="24" name="텍스트상자 23">
            <a:extLst>
              <a:ext uri="{FF2B5EF4-FFF2-40B4-BE49-F238E27FC236}">
                <a16:creationId xmlns:a16="http://schemas.microsoft.com/office/drawing/2014/main" id="{EB38C79B-5526-744F-A037-5215B528FC8B}"/>
              </a:ext>
            </a:extLst>
          </p:cNvPr>
          <p:cNvSpPr txBox="1"/>
          <p:nvPr/>
        </p:nvSpPr>
        <p:spPr>
          <a:xfrm>
            <a:off x="8041727" y="3576838"/>
            <a:ext cx="4150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저자의 이름</a:t>
            </a:r>
            <a:r>
              <a:rPr kumimoji="1" lang="en-US" altLang="ko-KR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논문의 카테고리</a:t>
            </a:r>
            <a:r>
              <a:rPr kumimoji="1" lang="en-US" altLang="ko-KR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논문의 내용</a:t>
            </a:r>
            <a:r>
              <a:rPr kumimoji="1" lang="en-US" altLang="ko-KR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Smart Contract</a:t>
            </a:r>
            <a:r>
              <a:rPr kumimoji="1" lang="ko-KR" altLang="en-US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포함된 </a:t>
            </a:r>
            <a:r>
              <a:rPr kumimoji="1" lang="ko-KR" altLang="en-US" b="1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트랜잭션 생성 후 </a:t>
            </a:r>
            <a:endParaRPr kumimoji="1" lang="en-US" altLang="ko-KR" b="1" i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블록 체인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연결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텍스트상자 24">
            <a:extLst>
              <a:ext uri="{FF2B5EF4-FFF2-40B4-BE49-F238E27FC236}">
                <a16:creationId xmlns:a16="http://schemas.microsoft.com/office/drawing/2014/main" id="{F8997812-7275-4D41-AD3B-58AED7C5E7A7}"/>
              </a:ext>
            </a:extLst>
          </p:cNvPr>
          <p:cNvSpPr txBox="1"/>
          <p:nvPr/>
        </p:nvSpPr>
        <p:spPr>
          <a:xfrm>
            <a:off x="5126311" y="2370388"/>
            <a:ext cx="17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논문 등록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F117F97-4A61-3D49-B31D-CFD2DEB57E2A}"/>
              </a:ext>
            </a:extLst>
          </p:cNvPr>
          <p:cNvCxnSpPr>
            <a:cxnSpLocks/>
          </p:cNvCxnSpPr>
          <p:nvPr/>
        </p:nvCxnSpPr>
        <p:spPr>
          <a:xfrm flipV="1">
            <a:off x="4777828" y="5810703"/>
            <a:ext cx="2432269" cy="2"/>
          </a:xfrm>
          <a:prstGeom prst="straightConnector1">
            <a:avLst/>
          </a:prstGeom>
          <a:ln w="57150">
            <a:solidFill>
              <a:srgbClr val="518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상자 28">
            <a:extLst>
              <a:ext uri="{FF2B5EF4-FFF2-40B4-BE49-F238E27FC236}">
                <a16:creationId xmlns:a16="http://schemas.microsoft.com/office/drawing/2014/main" id="{9535B290-ABB6-0448-8BEB-D50D8D654458}"/>
              </a:ext>
            </a:extLst>
          </p:cNvPr>
          <p:cNvSpPr txBox="1"/>
          <p:nvPr/>
        </p:nvSpPr>
        <p:spPr>
          <a:xfrm>
            <a:off x="5126311" y="5986526"/>
            <a:ext cx="171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논문 저자에게 </a:t>
            </a:r>
            <a:endParaRPr kumimoji="1" lang="en-US" altLang="ko-KR" i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i="1" dirty="0"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구독료 지불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CD96FE1-50C6-C54E-B9D7-00B16BFAE547}"/>
              </a:ext>
            </a:extLst>
          </p:cNvPr>
          <p:cNvCxnSpPr>
            <a:cxnSpLocks/>
          </p:cNvCxnSpPr>
          <p:nvPr/>
        </p:nvCxnSpPr>
        <p:spPr>
          <a:xfrm flipH="1" flipV="1">
            <a:off x="4402028" y="3497201"/>
            <a:ext cx="1389501" cy="1941903"/>
          </a:xfrm>
          <a:prstGeom prst="straightConnector1">
            <a:avLst/>
          </a:prstGeom>
          <a:ln w="57150">
            <a:solidFill>
              <a:srgbClr val="F24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상자 33">
            <a:extLst>
              <a:ext uri="{FF2B5EF4-FFF2-40B4-BE49-F238E27FC236}">
                <a16:creationId xmlns:a16="http://schemas.microsoft.com/office/drawing/2014/main" id="{B4D28D4B-DCD8-2C4A-BB65-2AB52B41C49F}"/>
              </a:ext>
            </a:extLst>
          </p:cNvPr>
          <p:cNvSpPr txBox="1"/>
          <p:nvPr/>
        </p:nvSpPr>
        <p:spPr>
          <a:xfrm>
            <a:off x="3162300" y="4194504"/>
            <a:ext cx="373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논문 </a:t>
            </a:r>
            <a:r>
              <a:rPr kumimoji="1" lang="ko-KR" altLang="en-US" i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게재자는</a:t>
            </a:r>
            <a:r>
              <a:rPr kumimoji="1" lang="ko-KR" altLang="en-US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b="1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Smart Contract</a:t>
            </a:r>
            <a:r>
              <a:rPr kumimoji="1" lang="ko-KR" altLang="en-US" i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의한 빠른 거래 가능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4951BD1-6E32-C24F-BD89-9CC01BBF0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443" y="5030747"/>
            <a:ext cx="1202780" cy="1610819"/>
          </a:xfrm>
          <a:prstGeom prst="rect">
            <a:avLst/>
          </a:prstGeom>
          <a:effectLst>
            <a:outerShdw blurRad="152400" dist="38100" dir="2700000" sx="109000" sy="109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텍스트상자 35">
            <a:extLst>
              <a:ext uri="{FF2B5EF4-FFF2-40B4-BE49-F238E27FC236}">
                <a16:creationId xmlns:a16="http://schemas.microsoft.com/office/drawing/2014/main" id="{B09C6BCC-2908-E940-94A8-78169E82F75C}"/>
              </a:ext>
            </a:extLst>
          </p:cNvPr>
          <p:cNvSpPr txBox="1"/>
          <p:nvPr/>
        </p:nvSpPr>
        <p:spPr>
          <a:xfrm>
            <a:off x="8613667" y="6272234"/>
            <a:ext cx="17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논문 열람</a:t>
            </a:r>
          </a:p>
        </p:txBody>
      </p:sp>
      <p:sp>
        <p:nvSpPr>
          <p:cNvPr id="37" name="텍스트상자 36">
            <a:extLst>
              <a:ext uri="{FF2B5EF4-FFF2-40B4-BE49-F238E27FC236}">
                <a16:creationId xmlns:a16="http://schemas.microsoft.com/office/drawing/2014/main" id="{98431E1E-4922-A840-AD03-1EEF13D3E5BF}"/>
              </a:ext>
            </a:extLst>
          </p:cNvPr>
          <p:cNvSpPr txBox="1"/>
          <p:nvPr/>
        </p:nvSpPr>
        <p:spPr>
          <a:xfrm>
            <a:off x="236483" y="188072"/>
            <a:ext cx="6608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 Journal </a:t>
            </a:r>
            <a:r>
              <a:rPr kumimoji="1" lang="ko-KR" altLang="en-US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플랫폼 시나리오</a:t>
            </a:r>
          </a:p>
        </p:txBody>
      </p:sp>
      <p:sp>
        <p:nvSpPr>
          <p:cNvPr id="38" name="텍스트상자 37">
            <a:extLst>
              <a:ext uri="{FF2B5EF4-FFF2-40B4-BE49-F238E27FC236}">
                <a16:creationId xmlns:a16="http://schemas.microsoft.com/office/drawing/2014/main" id="{E4A07F69-46E2-204E-AFA4-7D09B05214B4}"/>
              </a:ext>
            </a:extLst>
          </p:cNvPr>
          <p:cNvSpPr txBox="1"/>
          <p:nvPr/>
        </p:nvSpPr>
        <p:spPr>
          <a:xfrm>
            <a:off x="236483" y="4467822"/>
            <a:ext cx="17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i="1" dirty="0"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40644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57F57825-C895-2F4A-93F2-EC15E9A0834D}"/>
              </a:ext>
            </a:extLst>
          </p:cNvPr>
          <p:cNvSpPr txBox="1"/>
          <p:nvPr/>
        </p:nvSpPr>
        <p:spPr>
          <a:xfrm>
            <a:off x="236483" y="188072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 Journal </a:t>
            </a:r>
            <a:r>
              <a:rPr kumimoji="1" lang="ko-KR" altLang="en-US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커뮤니티 예상 시나리오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E0A43-430B-914D-846A-A12A12D78655}"/>
              </a:ext>
            </a:extLst>
          </p:cNvPr>
          <p:cNvGrpSpPr/>
          <p:nvPr/>
        </p:nvGrpSpPr>
        <p:grpSpPr>
          <a:xfrm>
            <a:off x="288158" y="1119351"/>
            <a:ext cx="5900144" cy="3817509"/>
            <a:chOff x="288158" y="1119351"/>
            <a:chExt cx="5900144" cy="38175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DA149B-AD8A-0D48-B39A-276FD777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9807" y="1119351"/>
              <a:ext cx="1835807" cy="18358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텍스트상자 7">
              <a:extLst>
                <a:ext uri="{FF2B5EF4-FFF2-40B4-BE49-F238E27FC236}">
                  <a16:creationId xmlns:a16="http://schemas.microsoft.com/office/drawing/2014/main" id="{A9C8F41F-C2C8-3949-B78A-323F5CC934A6}"/>
                </a:ext>
              </a:extLst>
            </p:cNvPr>
            <p:cNvSpPr txBox="1"/>
            <p:nvPr/>
          </p:nvSpPr>
          <p:spPr>
            <a:xfrm>
              <a:off x="288158" y="3178551"/>
              <a:ext cx="5439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” 프로젝트에 참고 할 만한 논문을 찾아주세요</a:t>
              </a:r>
              <a:r>
                <a:rPr kumimoji="1" lang="en-US" altLang="ko-KR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r>
                <a:rPr kumimoji="1" lang="ko-KR" altLang="en-US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kumimoji="1" lang="en-US" altLang="ko-KR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“</a:t>
              </a:r>
              <a:endParaRPr kumimoji="1" lang="ko-KR" altLang="en-US" sz="2000" i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1" name="위로 굽은 화살표[B] 10">
              <a:extLst>
                <a:ext uri="{FF2B5EF4-FFF2-40B4-BE49-F238E27FC236}">
                  <a16:creationId xmlns:a16="http://schemas.microsoft.com/office/drawing/2014/main" id="{B16CD432-58EA-4A49-852B-9B31A03D05F0}"/>
                </a:ext>
              </a:extLst>
            </p:cNvPr>
            <p:cNvSpPr/>
            <p:nvPr/>
          </p:nvSpPr>
          <p:spPr>
            <a:xfrm rot="5400000">
              <a:off x="964286" y="4340938"/>
              <a:ext cx="531238" cy="375365"/>
            </a:xfrm>
            <a:prstGeom prst="bentUpArrow">
              <a:avLst/>
            </a:prstGeom>
            <a:solidFill>
              <a:srgbClr val="518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텍스트상자 11">
              <a:extLst>
                <a:ext uri="{FF2B5EF4-FFF2-40B4-BE49-F238E27FC236}">
                  <a16:creationId xmlns:a16="http://schemas.microsoft.com/office/drawing/2014/main" id="{2D29A8AD-8A6B-4943-AA2F-246AF4B92843}"/>
                </a:ext>
              </a:extLst>
            </p:cNvPr>
            <p:cNvSpPr txBox="1"/>
            <p:nvPr/>
          </p:nvSpPr>
          <p:spPr>
            <a:xfrm>
              <a:off x="1801015" y="4228974"/>
              <a:ext cx="4387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질문자에 의해 </a:t>
              </a:r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답변이 채택</a:t>
              </a:r>
              <a:r>
                <a:rPr kumimoji="1"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되면 </a:t>
              </a:r>
              <a:endPara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답변자는 </a:t>
              </a:r>
              <a:r>
                <a:rPr kumimoji="1"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'</a:t>
              </a:r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명성</a:t>
              </a:r>
              <a:r>
                <a:rPr kumimoji="1"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’</a:t>
              </a:r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을 쌓아 올릴 수 있다</a:t>
              </a:r>
              <a:r>
                <a:rPr kumimoji="1" lang="en-US" altLang="ko-KR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r>
                <a:rPr kumimoji="1" lang="ko-KR" altLang="en-US" sz="20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endParaRPr kumimoji="1"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7CE364-B4B0-5A47-B321-57BDB6EBED7C}"/>
              </a:ext>
            </a:extLst>
          </p:cNvPr>
          <p:cNvGrpSpPr/>
          <p:nvPr/>
        </p:nvGrpSpPr>
        <p:grpSpPr>
          <a:xfrm>
            <a:off x="5896303" y="1119351"/>
            <a:ext cx="6288932" cy="4749434"/>
            <a:chOff x="5896303" y="1119351"/>
            <a:chExt cx="6288932" cy="4749434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E2999335-0A14-A04C-A610-E10C2BBD4137}"/>
                </a:ext>
              </a:extLst>
            </p:cNvPr>
            <p:cNvCxnSpPr>
              <a:cxnSpLocks/>
            </p:cNvCxnSpPr>
            <p:nvPr/>
          </p:nvCxnSpPr>
          <p:spPr>
            <a:xfrm>
              <a:off x="5896303" y="1119351"/>
              <a:ext cx="0" cy="4749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A574704-0A36-E64E-9D4F-FF5A72AD62C0}"/>
                </a:ext>
              </a:extLst>
            </p:cNvPr>
            <p:cNvGrpSpPr/>
            <p:nvPr/>
          </p:nvGrpSpPr>
          <p:grpSpPr>
            <a:xfrm>
              <a:off x="6554074" y="1119351"/>
              <a:ext cx="5631161" cy="4036113"/>
              <a:chOff x="6554074" y="1119351"/>
              <a:chExt cx="5631161" cy="403611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28763CD-DF61-BE4B-902A-5A1D44E1B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5723" y="1119351"/>
                <a:ext cx="1835807" cy="18358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텍스트상자 9">
                <a:extLst>
                  <a:ext uri="{FF2B5EF4-FFF2-40B4-BE49-F238E27FC236}">
                    <a16:creationId xmlns:a16="http://schemas.microsoft.com/office/drawing/2014/main" id="{42330793-24DE-3C4F-B9CA-9FC118736BE1}"/>
                  </a:ext>
                </a:extLst>
              </p:cNvPr>
              <p:cNvSpPr txBox="1"/>
              <p:nvPr/>
            </p:nvSpPr>
            <p:spPr>
              <a:xfrm>
                <a:off x="6554074" y="3178551"/>
                <a:ext cx="54391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” </a:t>
                </a:r>
                <a:r>
                  <a:rPr kumimoji="1" lang="en-US" altLang="ko-KR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#13</a:t>
                </a:r>
                <a:r>
                  <a:rPr kumimoji="1" lang="ko-KR" altLang="en-US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번 논문에 대해서 이런 견해가 있습니다</a:t>
                </a:r>
                <a:r>
                  <a:rPr kumimoji="1" lang="en-US" altLang="ko-KR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  <a:r>
                  <a:rPr kumimoji="1" lang="ko-KR" altLang="en-US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R" sz="2000" i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“</a:t>
                </a:r>
                <a:endParaRPr kumimoji="1" lang="ko-KR" altLang="en-US" sz="2000" i="1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4" name="위로 굽은 화살표[B] 13">
                <a:extLst>
                  <a:ext uri="{FF2B5EF4-FFF2-40B4-BE49-F238E27FC236}">
                    <a16:creationId xmlns:a16="http://schemas.microsoft.com/office/drawing/2014/main" id="{873FB67F-213A-DB47-BB9E-5B4519E8A7A2}"/>
                  </a:ext>
                </a:extLst>
              </p:cNvPr>
              <p:cNvSpPr/>
              <p:nvPr/>
            </p:nvSpPr>
            <p:spPr>
              <a:xfrm rot="5400000">
                <a:off x="7161157" y="4334052"/>
                <a:ext cx="531238" cy="375365"/>
              </a:xfrm>
              <a:prstGeom prst="bentUpArrow">
                <a:avLst/>
              </a:prstGeom>
              <a:solidFill>
                <a:srgbClr val="518E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id="{9779047B-98A7-5844-9017-3F4FF51DA261}"/>
                  </a:ext>
                </a:extLst>
              </p:cNvPr>
              <p:cNvSpPr txBox="1"/>
              <p:nvPr/>
            </p:nvSpPr>
            <p:spPr>
              <a:xfrm>
                <a:off x="7797948" y="4139801"/>
                <a:ext cx="4387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사람들이 글쓴이의 견해에 대해 </a:t>
                </a:r>
                <a:endParaRPr kumimoji="1"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Voting</a:t>
                </a:r>
                <a:r>
                  <a:rPr kumimoji="1"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을 하며 인정을 하게 된다면</a:t>
                </a:r>
                <a:r>
                  <a:rPr kumimoji="1" lang="en-US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</a:t>
                </a:r>
                <a:r>
                  <a:rPr kumimoji="1"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endParaRPr kumimoji="1"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r>
                  <a:rPr kumimoji="1" lang="ko-KR" altLang="en-US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글쓴이는 </a:t>
                </a:r>
                <a: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‘</a:t>
                </a:r>
                <a:r>
                  <a:rPr kumimoji="1" lang="ko-KR" altLang="en-US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명성</a:t>
                </a:r>
                <a: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’</a:t>
                </a:r>
                <a:r>
                  <a:rPr kumimoji="1" lang="ko-KR" altLang="en-US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을 쌓아 올릴 수 있다</a:t>
                </a:r>
                <a: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</a:p>
            </p:txBody>
          </p:sp>
        </p:grpSp>
      </p:grp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5E714191-F4D5-AF48-992B-4A75A9BAA750}"/>
              </a:ext>
            </a:extLst>
          </p:cNvPr>
          <p:cNvSpPr txBox="1"/>
          <p:nvPr/>
        </p:nvSpPr>
        <p:spPr>
          <a:xfrm>
            <a:off x="814647" y="6005832"/>
            <a:ext cx="1117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‘</a:t>
            </a:r>
            <a:r>
              <a:rPr kumimoji="1" lang="ko-KR" altLang="en-US" b="1" dirty="0"/>
              <a:t>명성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을 일정 이상 얻게 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 err="1">
                <a:highlight>
                  <a:srgbClr val="FFFF00"/>
                </a:highlight>
              </a:rPr>
              <a:t>뱃지</a:t>
            </a:r>
            <a:r>
              <a:rPr kumimoji="1" lang="en-US" altLang="ko-KR" b="1" dirty="0"/>
              <a:t>’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부여 받게 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highlight>
                  <a:srgbClr val="FFFF00"/>
                </a:highlight>
              </a:rPr>
              <a:t>좀 더 공신력을 </a:t>
            </a:r>
            <a:r>
              <a:rPr kumimoji="1" lang="ko-KR" altLang="en-US" b="1" dirty="0"/>
              <a:t>가진 사람으로 표현된다</a:t>
            </a:r>
            <a:r>
              <a:rPr kumimoji="1" lang="en-US" altLang="ko-KR" b="1" dirty="0"/>
              <a:t>.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76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274</Words>
  <Application>Microsoft Macintosh PowerPoint</Application>
  <PresentationFormat>와이드스크린</PresentationFormat>
  <Paragraphs>58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Apple SD Gothic Neo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구민준</dc:creator>
  <cp:lastModifiedBy>구민준</cp:lastModifiedBy>
  <cp:revision>28</cp:revision>
  <dcterms:created xsi:type="dcterms:W3CDTF">2018-03-08T06:55:24Z</dcterms:created>
  <dcterms:modified xsi:type="dcterms:W3CDTF">2018-03-09T07:02:16Z</dcterms:modified>
</cp:coreProperties>
</file>